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01" r:id="rId2"/>
    <p:sldId id="287" r:id="rId3"/>
    <p:sldId id="303" r:id="rId4"/>
    <p:sldId id="304" r:id="rId5"/>
    <p:sldId id="323" r:id="rId6"/>
    <p:sldId id="337" r:id="rId7"/>
    <p:sldId id="322" r:id="rId8"/>
    <p:sldId id="339" r:id="rId9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3BB"/>
    <a:srgbClr val="2011DF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9" autoAdjust="0"/>
    <p:restoredTop sz="96222" autoAdjust="0"/>
  </p:normalViewPr>
  <p:slideViewPr>
    <p:cSldViewPr>
      <p:cViewPr varScale="1">
        <p:scale>
          <a:sx n="88" d="100"/>
          <a:sy n="88" d="100"/>
        </p:scale>
        <p:origin x="18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D740764E-82A6-498F-93BD-4FDDB8173705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196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4C2C7-1884-454B-91D8-03D4C01DCF9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99E71-27C8-4B69-9BE3-E5A86499D84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43392-1C40-4B76-8C26-5F9B541E080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B3CE73-A863-4CC8-95F3-60383A9E0AA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BDA77E-DD67-4136-BBC2-A12477BF7A2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4F496-2F09-4FB6-87E8-7F4F538EBDC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E93D6-F2EA-483F-BBDB-7A4A1917224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B983C-F419-43B1-B48C-6092E7A2047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A2FBF-F040-4187-9CE1-BFED1E762AE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D799B-E7B7-4333-AE63-4A0CC1FB85A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46A8E-0994-49B2-A73A-D0C81833719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0B09A-7D92-458E-AA4D-A9EE9CBEF00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CB0EB-D375-44FD-B81A-2C6C099A69A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A19FCE-77A1-47FC-A531-CCCEBAF9F4A2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esrios.pr.gov.b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4925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6563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755650" y="26035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857419" y="1268413"/>
            <a:ext cx="8929687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endParaRPr lang="en-US" sz="2800" b="1" dirty="0">
              <a:cs typeface="Times New Roman" pitchFamily="18" charset="0"/>
            </a:endParaRPr>
          </a:p>
          <a:p>
            <a:pPr marL="457200" indent="-457200"/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Receitas, Despesas </a:t>
            </a: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e ações de Saúde</a:t>
            </a:r>
          </a:p>
          <a:p>
            <a:pPr marL="457200" indent="-457200" algn="ctr"/>
            <a:r>
              <a:rPr lang="en-US" sz="2800" b="1" dirty="0">
                <a:cs typeface="Times New Roman" pitchFamily="18" charset="0"/>
              </a:rPr>
              <a:t>2° </a:t>
            </a:r>
            <a:r>
              <a:rPr lang="en-US" sz="2800" b="1" dirty="0" err="1">
                <a:cs typeface="Times New Roman" pitchFamily="18" charset="0"/>
              </a:rPr>
              <a:t>Quadrimestre</a:t>
            </a:r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en-US" sz="2800" b="1" dirty="0">
                <a:cs typeface="Times New Roman" pitchFamily="18" charset="0"/>
              </a:rPr>
              <a:t>EXERCÍCIO DE 2021</a:t>
            </a:r>
          </a:p>
          <a:p>
            <a:pPr marL="457200" indent="-457200" algn="ctr"/>
            <a:endParaRPr lang="en-US" dirty="0">
              <a:cs typeface="Times New Roman" pitchFamily="18" charset="0"/>
            </a:endParaRPr>
          </a:p>
          <a:p>
            <a:pPr marL="457200" indent="-457200" algn="just"/>
            <a:endParaRPr lang="pt-BR" dirty="0">
              <a:cs typeface="Times New Roman" pitchFamily="18" charset="0"/>
            </a:endParaRPr>
          </a:p>
          <a:p>
            <a:pPr marL="457200" indent="-457200" algn="just"/>
            <a:endParaRPr lang="en-US" dirty="0"/>
          </a:p>
          <a:p>
            <a:pPr marL="457200" indent="-457200" algn="just"/>
            <a:r>
              <a:rPr lang="pt-BR" b="1" i="1" dirty="0"/>
              <a:t>			</a:t>
            </a:r>
            <a:endParaRPr lang="pt-BR" b="1" i="1" u="sng" dirty="0"/>
          </a:p>
          <a:p>
            <a:pPr marL="457200" indent="-457200" algn="just"/>
            <a:endParaRPr lang="pt-BR" b="1" i="1" u="sng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966913"/>
            <a:ext cx="3240087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14313" y="2133600"/>
            <a:ext cx="85486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b="1" dirty="0"/>
              <a:t>Lei  </a:t>
            </a:r>
            <a:r>
              <a:rPr lang="en-US" b="1" dirty="0" err="1"/>
              <a:t>Complementar</a:t>
            </a:r>
            <a:r>
              <a:rPr lang="en-US" b="1" dirty="0"/>
              <a:t>  n° 141/2012</a:t>
            </a:r>
          </a:p>
          <a:p>
            <a:pPr marL="457200" indent="-457200"/>
            <a:endParaRPr lang="pt-BR" b="1" dirty="0"/>
          </a:p>
          <a:p>
            <a:pPr marL="457200" indent="-457200"/>
            <a:r>
              <a:rPr lang="pt-BR" b="1" dirty="0"/>
              <a:t>Art. 36, § 5° -</a:t>
            </a:r>
            <a:r>
              <a:rPr lang="pt-BR" dirty="0"/>
              <a:t> O gestor do SUS apresentará, até o final dos meses de maio, setembro e fevereiro, em audiência pública na Casa Legislativa do respectivo ente da Federação, o Relatório de que trata o caput. </a:t>
            </a:r>
          </a:p>
          <a:p>
            <a:pPr marL="457200" indent="-457200" algn="just"/>
            <a:endParaRPr lang="pt-BR" dirty="0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2339975" y="1268413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MANDAMENTO LEGAL</a:t>
            </a:r>
            <a:endParaRPr lang="pt-BR" b="1" u="sn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900113" y="796925"/>
            <a:ext cx="74533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b="1" u="sng" dirty="0"/>
          </a:p>
          <a:p>
            <a:pPr algn="ctr">
              <a:spcBef>
                <a:spcPct val="50000"/>
              </a:spcBef>
            </a:pPr>
            <a:r>
              <a:rPr lang="pt-BR" b="1" u="sng" dirty="0"/>
              <a:t>RECEITA  (Base de Cálculo) – Exercício 2021</a:t>
            </a:r>
          </a:p>
        </p:txBody>
      </p:sp>
      <p:graphicFrame>
        <p:nvGraphicFramePr>
          <p:cNvPr id="68736" name="Group 12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76288057"/>
              </p:ext>
            </p:extLst>
          </p:nvPr>
        </p:nvGraphicFramePr>
        <p:xfrm>
          <a:off x="465140" y="2700338"/>
          <a:ext cx="7964512" cy="2072640"/>
        </p:xfrm>
        <a:graphic>
          <a:graphicData uri="http://schemas.openxmlformats.org/drawingml/2006/table">
            <a:tbl>
              <a:tblPr/>
              <a:tblGrid>
                <a:gridCol w="44977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667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Arrecadado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 e 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988.028,10</a:t>
                      </a:r>
                      <a:endParaRPr kumimoji="0" 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Constitucionais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11.475.936,85</a:t>
                      </a:r>
                      <a:endParaRPr kumimoji="0" 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12.463.964,95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8653" name="Text Box 45"/>
          <p:cNvSpPr txBox="1">
            <a:spLocks noChangeArrowheads="1"/>
          </p:cNvSpPr>
          <p:nvPr/>
        </p:nvSpPr>
        <p:spPr bwMode="auto">
          <a:xfrm>
            <a:off x="0" y="188913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339752" y="564357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err="1"/>
              <a:t>Aplicação</a:t>
            </a:r>
            <a:r>
              <a:rPr lang="en-US" b="1" u="sng" dirty="0"/>
              <a:t> </a:t>
            </a:r>
            <a:r>
              <a:rPr lang="en-US" b="1" u="sng" dirty="0" err="1"/>
              <a:t>Mínima</a:t>
            </a:r>
            <a:r>
              <a:rPr lang="en-US" b="1" u="sng" dirty="0"/>
              <a:t>: </a:t>
            </a:r>
            <a:r>
              <a:rPr lang="en-US" b="1" u="sng" dirty="0" smtClean="0"/>
              <a:t>R$1.869.594,74       </a:t>
            </a:r>
            <a:endParaRPr lang="pt-BR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258888" y="1219200"/>
            <a:ext cx="70580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DESPESA  -  EXERCICIO DE 2021 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69687" name="Text Box 55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12" name="Group 13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98849512"/>
              </p:ext>
            </p:extLst>
          </p:nvPr>
        </p:nvGraphicFramePr>
        <p:xfrm>
          <a:off x="685800" y="1857364"/>
          <a:ext cx="7772400" cy="4382699"/>
        </p:xfrm>
        <a:graphic>
          <a:graphicData uri="http://schemas.openxmlformats.org/drawingml/2006/table">
            <a:tbl>
              <a:tblPr/>
              <a:tblGrid>
                <a:gridCol w="50958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765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1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1.961.638,99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339.795,89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631.805,37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277.025,75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444.755,92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16.371,23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483.626,33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4.155.019,48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5235" name="Line 3"/>
          <p:cNvSpPr>
            <a:spLocks noChangeShapeType="1"/>
          </p:cNvSpPr>
          <p:nvPr/>
        </p:nvSpPr>
        <p:spPr bwMode="auto">
          <a:xfrm>
            <a:off x="0" y="431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570706" y="352375"/>
            <a:ext cx="8002587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POR FONTE DE RECURSO</a:t>
            </a: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0" y="-25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95392" name="Group 16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541033798"/>
              </p:ext>
            </p:extLst>
          </p:nvPr>
        </p:nvGraphicFramePr>
        <p:xfrm>
          <a:off x="1043608" y="880335"/>
          <a:ext cx="7286676" cy="5677655"/>
        </p:xfrm>
        <a:graphic>
          <a:graphicData uri="http://schemas.openxmlformats.org/drawingml/2006/table">
            <a:tbl>
              <a:tblPr/>
              <a:tblGrid>
                <a:gridCol w="53542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323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6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7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15%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vinculado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2.546.723,28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0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Custeio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Acoes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Saude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F. 494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773.178,17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0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Vigilância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55.891,03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5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Assistencia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Farmaceutica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Atenção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Basica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24.080,76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67122153"/>
                  </a:ext>
                </a:extLst>
              </a:tr>
              <a:tr h="417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Covid bloco de ações FNS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118.958,23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95616186"/>
                  </a:ext>
                </a:extLst>
              </a:tr>
              <a:tr h="3583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livres Fonte 1000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3070259"/>
                  </a:ext>
                </a:extLst>
              </a:tr>
              <a:tr h="570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Média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Alta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Complexidade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161.065,68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70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de Investimento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465.592,33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70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Cessão Onerosa </a:t>
                      </a:r>
                      <a:r>
                        <a:rPr lang="pt-BR" sz="18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Pré</a:t>
                      </a: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Sal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8.910,00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54009240"/>
                  </a:ext>
                </a:extLst>
              </a:tr>
              <a:tr h="567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4.155.019,48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059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PRÓPRIAS COM AÇÕES DE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0642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640155"/>
              </p:ext>
            </p:extLst>
          </p:nvPr>
        </p:nvGraphicFramePr>
        <p:xfrm>
          <a:off x="1258888" y="2285992"/>
          <a:ext cx="6696075" cy="3602357"/>
        </p:xfrm>
        <a:graphic>
          <a:graphicData uri="http://schemas.openxmlformats.org/drawingml/2006/table">
            <a:tbl>
              <a:tblPr/>
              <a:tblGrid>
                <a:gridCol w="45370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 COM SAÚDE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4.155.019,48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(-) Despesas custeadas com recursos vinculados à Saúde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1.607.876,20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FNS/SESA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1.598.966,20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8.910,00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2.547.143,28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0620" name="Text Box 2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641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>
                <a:cs typeface="Times New Roman" pitchFamily="18" charset="0"/>
              </a:rPr>
              <a:t>GASTOS COM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/>
              <a:t>Emenda Constitucional nº. 29/00 – ADCT, Artigo 77 – Constituição Federal</a:t>
            </a: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</p:txBody>
      </p:sp>
      <p:graphicFrame>
        <p:nvGraphicFramePr>
          <p:cNvPr id="94213" name="Group 5"/>
          <p:cNvGraphicFramePr>
            <a:graphicFrameLocks noGrp="1"/>
          </p:cNvGraphicFramePr>
          <p:nvPr/>
        </p:nvGraphicFramePr>
        <p:xfrm>
          <a:off x="1447800" y="3844925"/>
          <a:ext cx="6934200" cy="2032000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6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Constitucional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20,44%</a:t>
                      </a:r>
                      <a:endParaRPr kumimoji="0" 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1"/>
            <a:ext cx="6991376" cy="397031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>
                <a:solidFill>
                  <a:srgbClr val="FF0000"/>
                </a:solidFill>
                <a:cs typeface="Times New Roman" pitchFamily="18" charset="0"/>
                <a:hlinkClick r:id="rId2"/>
              </a:rPr>
              <a:t>www.grandesrios.pr.gov.br</a:t>
            </a:r>
            <a:endParaRPr lang="pt-BR" sz="4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4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>
                <a:solidFill>
                  <a:srgbClr val="FF0000"/>
                </a:solidFill>
                <a:cs typeface="Times New Roman" pitchFamily="18" charset="0"/>
              </a:rPr>
              <a:t>Portal de Transparência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</p:txBody>
      </p:sp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11739</TotalTime>
  <Words>319</Words>
  <Application>Microsoft Office PowerPoint</Application>
  <PresentationFormat>Apresentação na tela (4:3)</PresentationFormat>
  <Paragraphs>143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Contabilidade</cp:lastModifiedBy>
  <cp:revision>509</cp:revision>
  <dcterms:created xsi:type="dcterms:W3CDTF">2002-12-04T13:56:03Z</dcterms:created>
  <dcterms:modified xsi:type="dcterms:W3CDTF">2021-09-28T11:14:31Z</dcterms:modified>
</cp:coreProperties>
</file>